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3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00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FDD6B-6FAD-4B99-87E4-3B5FB943831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27925-7334-4CDA-96BB-81675A0E7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7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27925-7334-4CDA-96BB-81675A0E79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10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83820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u="sng" dirty="0" err="1">
                <a:solidFill>
                  <a:schemeClr val="tx1"/>
                </a:solidFill>
              </a:rPr>
              <a:t>Giáo</a:t>
            </a:r>
            <a:r>
              <a:rPr lang="en-US" sz="3100" b="1" u="sng" dirty="0">
                <a:solidFill>
                  <a:schemeClr val="tx1"/>
                </a:solidFill>
              </a:rPr>
              <a:t> </a:t>
            </a:r>
            <a:r>
              <a:rPr lang="en-US" sz="3100" b="1" u="sng" dirty="0" err="1">
                <a:solidFill>
                  <a:schemeClr val="tx1"/>
                </a:solidFill>
              </a:rPr>
              <a:t>dục</a:t>
            </a:r>
            <a:r>
              <a:rPr lang="en-US" sz="3100" b="1" u="sng" dirty="0">
                <a:solidFill>
                  <a:schemeClr val="tx1"/>
                </a:solidFill>
              </a:rPr>
              <a:t> </a:t>
            </a:r>
            <a:r>
              <a:rPr lang="en-US" sz="3100" b="1" u="sng" dirty="0" err="1">
                <a:solidFill>
                  <a:schemeClr val="tx1"/>
                </a:solidFill>
              </a:rPr>
              <a:t>công</a:t>
            </a:r>
            <a:r>
              <a:rPr lang="en-US" sz="3100" b="1" u="sng" dirty="0">
                <a:solidFill>
                  <a:schemeClr val="tx1"/>
                </a:solidFill>
              </a:rPr>
              <a:t> </a:t>
            </a:r>
            <a:r>
              <a:rPr lang="en-US" sz="3100" b="1" u="sng" dirty="0" err="1">
                <a:solidFill>
                  <a:schemeClr val="tx1"/>
                </a:solidFill>
              </a:rPr>
              <a:t>dân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               </a:t>
            </a:r>
            <a:r>
              <a:rPr lang="en-US" sz="3100" b="1" u="sng" dirty="0" err="1">
                <a:solidFill>
                  <a:schemeClr val="tx1"/>
                </a:solidFill>
              </a:rPr>
              <a:t>Bài</a:t>
            </a:r>
            <a:r>
              <a:rPr lang="en-US" sz="3100" b="1" u="sng" dirty="0">
                <a:solidFill>
                  <a:schemeClr val="tx1"/>
                </a:solidFill>
              </a:rPr>
              <a:t> 3</a:t>
            </a:r>
            <a:r>
              <a:rPr lang="en-US" sz="3100" b="1" dirty="0">
                <a:solidFill>
                  <a:schemeClr val="tx1"/>
                </a:solidFill>
              </a:rPr>
              <a:t>: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b="1" dirty="0"/>
              <a:t>    </a:t>
            </a:r>
            <a:r>
              <a:rPr lang="en-US" b="1" dirty="0">
                <a:solidFill>
                  <a:srgbClr val="C00000"/>
                </a:solidFill>
              </a:rPr>
              <a:t>SỰ VẬN ĐỘNG VÀ PHÁT TRIỂN THẾ GIỚI VẬT CHẤT.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                                                                                                      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5700" y="4267200"/>
            <a:ext cx="1752600" cy="4572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( 1 </a:t>
            </a:r>
            <a:r>
              <a:rPr lang="en-US" sz="2400" b="1" dirty="0" err="1">
                <a:solidFill>
                  <a:srgbClr val="C00000"/>
                </a:solidFill>
              </a:rPr>
              <a:t>tiết</a:t>
            </a:r>
            <a:r>
              <a:rPr lang="en-US" sz="2400" b="1" dirty="0">
                <a:solidFill>
                  <a:srgbClr val="C00000"/>
                </a:solidFill>
              </a:rPr>
              <a:t>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BE22AC-81BD-4602-A544-64912F40F0F5}"/>
              </a:ext>
            </a:extLst>
          </p:cNvPr>
          <p:cNvSpPr txBox="1">
            <a:spLocks/>
          </p:cNvSpPr>
          <p:nvPr/>
        </p:nvSpPr>
        <p:spPr>
          <a:xfrm>
            <a:off x="2590800" y="5105400"/>
            <a:ext cx="3309803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           </a:t>
            </a:r>
            <a:r>
              <a:rPr lang="vi-VN" sz="2000" b="1" u="sng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GV</a:t>
            </a:r>
            <a:r>
              <a:rPr lang="vi-VN" sz="2000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: Nguyễn Kim Anh</a:t>
            </a:r>
            <a:endParaRPr lang="en-US" sz="2800" b="1" dirty="0">
              <a:solidFill>
                <a:srgbClr val="C000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1.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Thế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giới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chất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động</a:t>
            </a:r>
            <a:r>
              <a:rPr lang="en-US" sz="3200" b="1" i="1" dirty="0">
                <a:solidFill>
                  <a:srgbClr val="002060"/>
                </a:solidFill>
              </a:rPr>
              <a:t> </a:t>
            </a:r>
            <a:br>
              <a:rPr lang="en-US" sz="3200" i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a. </a:t>
            </a:r>
            <a:r>
              <a:rPr lang="en-US" sz="3200" b="1" u="sng" dirty="0" err="1">
                <a:solidFill>
                  <a:srgbClr val="002060"/>
                </a:solidFill>
              </a:rPr>
              <a:t>Thế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nào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là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động</a:t>
            </a:r>
            <a:r>
              <a:rPr lang="en-US" sz="3200" b="1" dirty="0">
                <a:solidFill>
                  <a:srgbClr val="002060"/>
                </a:solidFill>
              </a:rPr>
              <a:t>?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dirty="0"/>
              <a:t>   </a:t>
            </a:r>
            <a:r>
              <a:rPr lang="en-US" b="1" dirty="0" err="1">
                <a:solidFill>
                  <a:schemeClr val="tx1"/>
                </a:solidFill>
              </a:rPr>
              <a:t>Vận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động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mọi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sự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biến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đổi</a:t>
            </a:r>
            <a:r>
              <a:rPr lang="en-US" b="1" dirty="0">
                <a:solidFill>
                  <a:schemeClr val="tx1"/>
                </a:solidFill>
              </a:rPr>
              <a:t> ( </a:t>
            </a:r>
            <a:r>
              <a:rPr lang="en-US" b="1" dirty="0" err="1">
                <a:solidFill>
                  <a:schemeClr val="tx1"/>
                </a:solidFill>
              </a:rPr>
              <a:t>biến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hoá</a:t>
            </a:r>
            <a:r>
              <a:rPr lang="en-US" b="1" dirty="0">
                <a:solidFill>
                  <a:schemeClr val="tx1"/>
                </a:solidFill>
              </a:rPr>
              <a:t>) </a:t>
            </a:r>
            <a:r>
              <a:rPr lang="en-US" b="1" dirty="0" err="1">
                <a:solidFill>
                  <a:schemeClr val="tx1"/>
                </a:solidFill>
              </a:rPr>
              <a:t>nói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chung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của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sự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hiện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tượng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trong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tự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nhiên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đời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sống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xã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hội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b. </a:t>
            </a:r>
            <a:r>
              <a:rPr lang="en-US" sz="3200" b="1" u="sng" dirty="0" err="1">
                <a:solidFill>
                  <a:srgbClr val="002060"/>
                </a:solidFill>
              </a:rPr>
              <a:t>Vận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động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là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phương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thức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tồn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tại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của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thế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giới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br>
              <a:rPr lang="en-US" sz="3200" dirty="0">
                <a:solidFill>
                  <a:srgbClr val="002060"/>
                </a:solidFill>
              </a:rPr>
            </a:br>
            <a:r>
              <a:rPr lang="en-US" dirty="0"/>
              <a:t>   </a:t>
            </a:r>
            <a:r>
              <a:rPr lang="en-US" b="1" dirty="0" err="1">
                <a:solidFill>
                  <a:schemeClr val="tx1"/>
                </a:solidFill>
              </a:rPr>
              <a:t>Vận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động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thuộc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tính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vốn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có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phương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thức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tồn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của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sự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hiện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tượng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3</a:t>
            </a:r>
            <a:r>
              <a:rPr lang="en-US" sz="3600" b="1" dirty="0">
                <a:solidFill>
                  <a:srgbClr val="C00000"/>
                </a:solidFill>
              </a:rPr>
              <a:t>:SỰ VẬN ĐỘNG VÀ PHÁT TRIỂN 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          CỦA THẾ GIỚI VẬT CHẤT. </a:t>
            </a:r>
            <a:r>
              <a:rPr lang="en-US" sz="2700" b="1" dirty="0">
                <a:solidFill>
                  <a:srgbClr val="C00000"/>
                </a:solidFill>
              </a:rPr>
              <a:t>( 1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</a:t>
            </a:r>
            <a:r>
              <a:rPr lang="en-US" sz="2700" b="1" dirty="0"/>
              <a:t>                                                                           </a:t>
            </a:r>
            <a:endParaRPr lang="en-US" sz="2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10111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534399" cy="45259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1.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Thế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giới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chất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động</a:t>
            </a:r>
            <a:r>
              <a:rPr lang="en-US" sz="3200" b="1" i="1" dirty="0">
                <a:solidFill>
                  <a:srgbClr val="002060"/>
                </a:solidFill>
              </a:rPr>
              <a:t> </a:t>
            </a:r>
            <a:br>
              <a:rPr lang="en-US" sz="3200" i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c. </a:t>
            </a:r>
            <a:r>
              <a:rPr lang="en-US" sz="3200" b="1" u="sng" dirty="0" err="1">
                <a:solidFill>
                  <a:srgbClr val="FF0000"/>
                </a:solidFill>
              </a:rPr>
              <a:t>Các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hình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thức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vận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động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cơ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bản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của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thế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giới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vật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chất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r>
              <a:rPr lang="vi-VN" sz="3200" b="1" dirty="0">
                <a:solidFill>
                  <a:srgbClr val="FF0000"/>
                </a:solidFill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 New Roman"/>
              </a:rPr>
              <a:t>(Học sinh tự học)</a:t>
            </a:r>
            <a:endParaRPr lang="en-US" sz="3200" dirty="0">
              <a:solidFill>
                <a:srgbClr val="0000FF"/>
              </a:solidFill>
              <a:latin typeface="Time New Roman"/>
            </a:endParaRPr>
          </a:p>
          <a:p>
            <a:pPr marL="0" indent="0">
              <a:buNone/>
            </a:pPr>
            <a:br>
              <a:rPr lang="en-US" sz="3200" b="1" dirty="0">
                <a:solidFill>
                  <a:srgbClr val="FF0000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3</a:t>
            </a:r>
            <a:r>
              <a:rPr lang="en-US" sz="3600" b="1" dirty="0">
                <a:solidFill>
                  <a:srgbClr val="C00000"/>
                </a:solidFill>
              </a:rPr>
              <a:t>:SỰ VẬN ĐỘNG VÀ PHÁT TRIỂN 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          CỦA THẾ GIỚI VẬT CHẤT. </a:t>
            </a:r>
            <a:r>
              <a:rPr lang="en-US" sz="2700" b="1" dirty="0">
                <a:solidFill>
                  <a:srgbClr val="C00000"/>
                </a:solidFill>
              </a:rPr>
              <a:t>( 1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</a:t>
            </a:r>
            <a:r>
              <a:rPr lang="en-US" sz="2700" b="1" dirty="0"/>
              <a:t>                                                                           </a:t>
            </a:r>
            <a:endParaRPr lang="en-US" sz="2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6836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534399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2. </a:t>
            </a:r>
            <a:r>
              <a:rPr lang="en-US" sz="3200" b="1" u="sng" dirty="0" err="1">
                <a:solidFill>
                  <a:srgbClr val="002060"/>
                </a:solidFill>
              </a:rPr>
              <a:t>Thế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giới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chất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phát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triển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endParaRPr lang="en-US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a. </a:t>
            </a:r>
            <a:r>
              <a:rPr lang="en-US" sz="3200" b="1" u="sng" dirty="0" err="1">
                <a:solidFill>
                  <a:srgbClr val="FF0000"/>
                </a:solidFill>
              </a:rPr>
              <a:t>Thế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nào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là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phát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triển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dirty="0"/>
              <a:t>   </a:t>
            </a:r>
            <a:r>
              <a:rPr lang="en-US" sz="3200" b="1" u="sng" dirty="0" err="1">
                <a:solidFill>
                  <a:srgbClr val="008000"/>
                </a:solidFill>
              </a:rPr>
              <a:t>Phát</a:t>
            </a:r>
            <a:r>
              <a:rPr lang="en-US" sz="3200" b="1" u="sng" dirty="0">
                <a:solidFill>
                  <a:srgbClr val="008000"/>
                </a:solidFill>
              </a:rPr>
              <a:t> </a:t>
            </a:r>
            <a:r>
              <a:rPr lang="en-US" sz="3200" b="1" u="sng" dirty="0" err="1">
                <a:solidFill>
                  <a:srgbClr val="008000"/>
                </a:solidFill>
              </a:rPr>
              <a:t>triển</a:t>
            </a:r>
            <a:r>
              <a:rPr lang="en-US" sz="3200" dirty="0"/>
              <a:t>: </a:t>
            </a:r>
            <a:r>
              <a:rPr lang="en-US" sz="3200" b="1" dirty="0" err="1">
                <a:solidFill>
                  <a:schemeClr val="tx1"/>
                </a:solidFill>
              </a:rPr>
              <a:t>là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khái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niệm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dùng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để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khái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quát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những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vận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động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theo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chiều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hướng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tiến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lên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từ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thấp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đến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cao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từ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đơn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giản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đến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phức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tạp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từ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kém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hoàn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thiện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đến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hoàn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thiện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hơn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Cái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mới</a:t>
            </a:r>
            <a:r>
              <a:rPr lang="en-US" sz="3200" b="1" dirty="0">
                <a:solidFill>
                  <a:schemeClr val="tx1"/>
                </a:solidFill>
              </a:rPr>
              <a:t> ra </a:t>
            </a:r>
            <a:r>
              <a:rPr lang="en-US" sz="3200" b="1" dirty="0" err="1">
                <a:solidFill>
                  <a:schemeClr val="tx1"/>
                </a:solidFill>
              </a:rPr>
              <a:t>đời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thay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thế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cũ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cái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tiến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bộ</a:t>
            </a:r>
            <a:r>
              <a:rPr lang="en-US" sz="3200" b="1" dirty="0">
                <a:solidFill>
                  <a:schemeClr val="tx1"/>
                </a:solidFill>
              </a:rPr>
              <a:t> ra </a:t>
            </a:r>
            <a:r>
              <a:rPr lang="en-US" sz="3200" b="1" dirty="0" err="1">
                <a:solidFill>
                  <a:schemeClr val="tx1"/>
                </a:solidFill>
              </a:rPr>
              <a:t>đời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thay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thế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hậu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  <a:br>
              <a:rPr lang="en-US" sz="3200" dirty="0"/>
            </a:br>
            <a:r>
              <a:rPr lang="en-US" sz="3200" dirty="0"/>
              <a:t>  </a:t>
            </a:r>
            <a:r>
              <a:rPr lang="vi-VN" sz="3200" dirty="0"/>
              <a:t>                 </a:t>
            </a:r>
            <a:r>
              <a:rPr lang="en-US" sz="3200" b="1" u="sng" dirty="0"/>
              <a:t>VD:</a:t>
            </a:r>
            <a:r>
              <a:rPr lang="en-US" sz="3200" dirty="0"/>
              <a:t> Xe </a:t>
            </a:r>
            <a:r>
              <a:rPr lang="vi-VN" sz="3200" dirty="0"/>
              <a:t>đạp =&gt; Xe máy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3</a:t>
            </a:r>
            <a:r>
              <a:rPr lang="en-US" sz="3600" b="1" dirty="0">
                <a:solidFill>
                  <a:srgbClr val="C00000"/>
                </a:solidFill>
              </a:rPr>
              <a:t>:SỰ VẬN ĐỘNG VÀ PHÁT TRIỂN 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          CỦA THẾ GIỚI VẬT CHẤT. </a:t>
            </a:r>
            <a:r>
              <a:rPr lang="en-US" sz="2700" b="1" dirty="0">
                <a:solidFill>
                  <a:srgbClr val="C00000"/>
                </a:solidFill>
              </a:rPr>
              <a:t>( 1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</a:t>
            </a:r>
            <a:r>
              <a:rPr lang="en-US" sz="2700" b="1" dirty="0"/>
              <a:t>                                                                           </a:t>
            </a:r>
            <a:endParaRPr lang="en-US" sz="2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2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534399" cy="45259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2. </a:t>
            </a:r>
            <a:r>
              <a:rPr lang="en-US" sz="3200" b="1" u="sng" dirty="0" err="1">
                <a:solidFill>
                  <a:srgbClr val="002060"/>
                </a:solidFill>
              </a:rPr>
              <a:t>Thế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giới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vật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chất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luôn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phát</a:t>
            </a:r>
            <a:r>
              <a:rPr lang="en-US" sz="3200" b="1" u="sng" dirty="0">
                <a:solidFill>
                  <a:srgbClr val="002060"/>
                </a:solidFill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</a:rPr>
              <a:t>triển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b. </a:t>
            </a:r>
            <a:r>
              <a:rPr lang="en-US" sz="3200" b="1" u="sng" dirty="0" err="1">
                <a:solidFill>
                  <a:srgbClr val="FF0000"/>
                </a:solidFill>
              </a:rPr>
              <a:t>Phát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triển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là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khuynh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hướng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tất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yếu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của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thế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giới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vật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chất</a:t>
            </a:r>
            <a:r>
              <a:rPr lang="en-US" sz="3200" b="1" u="sng" dirty="0">
                <a:solidFill>
                  <a:srgbClr val="FF0000"/>
                </a:solidFill>
              </a:rPr>
              <a:t>:</a:t>
            </a:r>
            <a:r>
              <a:rPr lang="vi-VN" sz="3200" b="1" dirty="0">
                <a:solidFill>
                  <a:srgbClr val="FF0000"/>
                </a:solidFill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 New Roman"/>
              </a:rPr>
              <a:t>(Học sinh tự học)</a:t>
            </a:r>
            <a:endParaRPr lang="en-US" sz="3200" dirty="0">
              <a:solidFill>
                <a:srgbClr val="0000FF"/>
              </a:solidFill>
              <a:latin typeface="Time New Roman"/>
            </a:endParaRPr>
          </a:p>
          <a:p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/>
              <a:t>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3</a:t>
            </a:r>
            <a:r>
              <a:rPr lang="en-US" sz="3600" b="1" dirty="0">
                <a:solidFill>
                  <a:srgbClr val="C00000"/>
                </a:solidFill>
              </a:rPr>
              <a:t>:SỰ VẬN ĐỘNG VÀ PHÁT TRIỂN </a:t>
            </a:r>
            <a:br>
              <a:rPr lang="en-US" sz="3600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          CỦA THẾ GIỚI VẬT CHẤT. </a:t>
            </a:r>
            <a:r>
              <a:rPr lang="en-US" sz="2700" b="1" dirty="0">
                <a:solidFill>
                  <a:srgbClr val="C00000"/>
                </a:solidFill>
              </a:rPr>
              <a:t>( 1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</a:t>
            </a:r>
            <a:r>
              <a:rPr lang="en-US" sz="2700" b="1" dirty="0"/>
              <a:t>                                                                           </a:t>
            </a:r>
            <a:endParaRPr lang="en-US" sz="2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878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423</TotalTime>
  <Words>364</Words>
  <Application>Microsoft Office PowerPoint</Application>
  <PresentationFormat>On-screen Show (4:3)</PresentationFormat>
  <Paragraphs>17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Microsoft Sans Serif</vt:lpstr>
      <vt:lpstr>Symbol</vt:lpstr>
      <vt:lpstr>Time New Roman</vt:lpstr>
      <vt:lpstr>Times New Roman</vt:lpstr>
      <vt:lpstr>Wingdings 2</vt:lpstr>
      <vt:lpstr>Waveform</vt:lpstr>
      <vt:lpstr>Giáo dục công dân                Bài 3:     SỰ VẬN ĐỘNG VÀ PHÁT TRIỂN THẾ GIỚI VẬT CHẤT.                                                                                                          </vt:lpstr>
      <vt:lpstr>Bài 3:SỰ VẬN ĐỘNG VÀ PHÁT TRIỂN            CỦA THẾ GIỚI VẬT CHẤT. ( 1 tiết)                                                                           </vt:lpstr>
      <vt:lpstr>Bài 3:SỰ VẬN ĐỘNG VÀ PHÁT TRIỂN            CỦA THẾ GIỚI VẬT CHẤT. ( 1 tiết)                                                                           </vt:lpstr>
      <vt:lpstr>Bài 3:SỰ VẬN ĐỘNG VÀ PHÁT TRIỂN            CỦA THẾ GIỚI VẬT CHẤT. ( 1 tiết)                                                                           </vt:lpstr>
      <vt:lpstr>Bài 3:SỰ VẬN ĐỘNG VÀ PHÁT TRIỂN            CỦA THẾ GIỚI VẬT CHẤT. ( 1 tiết)                             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dục công dân                Bài 3:     SỰ VẬN ĐỘNG VÀ PHÁT TRIỂN THẾ GIỚI VẬT CHẤT.                                                                                                          </dc:title>
  <dc:creator>DELL</dc:creator>
  <cp:lastModifiedBy>annguyennguyenthien@gmail.com</cp:lastModifiedBy>
  <cp:revision>30</cp:revision>
  <dcterms:created xsi:type="dcterms:W3CDTF">2006-08-16T00:00:00Z</dcterms:created>
  <dcterms:modified xsi:type="dcterms:W3CDTF">2021-09-22T02:55:53Z</dcterms:modified>
</cp:coreProperties>
</file>